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sldIdLst>
    <p:sldId id="265" r:id="rId5"/>
    <p:sldId id="264" r:id="rId6"/>
    <p:sldId id="267" r:id="rId7"/>
    <p:sldId id="266" r:id="rId8"/>
    <p:sldId id="260" r:id="rId9"/>
    <p:sldId id="262"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268" autoAdjust="0"/>
  </p:normalViewPr>
  <p:slideViewPr>
    <p:cSldViewPr>
      <p:cViewPr varScale="1">
        <p:scale>
          <a:sx n="82" d="100"/>
          <a:sy n="82" d="100"/>
        </p:scale>
        <p:origin x="1474" y="5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8FECEA-514B-4831-A732-5E74A21FCFAF}" type="datetimeFigureOut">
              <a:rPr lang="en-US" smtClean="0"/>
              <a:t>6/2/2020</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566F9B-1860-4DEC-AF7F-D688AE5CA806}" type="slidenum">
              <a:rPr lang="en-US" smtClean="0"/>
              <a:t>‹#›</a:t>
            </a:fld>
            <a:endParaRPr lang="en-US" dirty="0"/>
          </a:p>
        </p:txBody>
      </p:sp>
    </p:spTree>
    <p:extLst>
      <p:ext uri="{BB962C8B-B14F-4D97-AF65-F5344CB8AC3E}">
        <p14:creationId xmlns:p14="http://schemas.microsoft.com/office/powerpoint/2010/main" val="2750168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566F9B-1860-4DEC-AF7F-D688AE5CA806}" type="slidenum">
              <a:rPr lang="en-US" smtClean="0"/>
              <a:t>6</a:t>
            </a:fld>
            <a:endParaRPr lang="en-US" dirty="0"/>
          </a:p>
        </p:txBody>
      </p:sp>
    </p:spTree>
    <p:extLst>
      <p:ext uri="{BB962C8B-B14F-4D97-AF65-F5344CB8AC3E}">
        <p14:creationId xmlns:p14="http://schemas.microsoft.com/office/powerpoint/2010/main" val="86565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CADA139-E2A0-4902-98DB-9B7A36FAD798}" type="datetimeFigureOut">
              <a:rPr lang="en-US" smtClean="0"/>
              <a:t>6/2/2020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ED93918-6B41-472D-BAE2-D17CCC9C659B}" type="slidenum">
              <a:rPr lang="en-US" smtClean="0"/>
              <a:t>‹#›</a:t>
            </a:fld>
            <a:endParaRPr lang="en-US" dirty="0"/>
          </a:p>
        </p:txBody>
      </p:sp>
    </p:spTree>
    <p:extLst>
      <p:ext uri="{BB962C8B-B14F-4D97-AF65-F5344CB8AC3E}">
        <p14:creationId xmlns:p14="http://schemas.microsoft.com/office/powerpoint/2010/main" val="3436680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ADA139-E2A0-4902-98DB-9B7A36FAD798}" type="datetimeFigureOut">
              <a:rPr lang="en-US" smtClean="0"/>
              <a:t>6/2/2020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ED93918-6B41-472D-BAE2-D17CCC9C659B}" type="slidenum">
              <a:rPr lang="en-US" smtClean="0"/>
              <a:t>‹#›</a:t>
            </a:fld>
            <a:endParaRPr lang="en-US" dirty="0"/>
          </a:p>
        </p:txBody>
      </p:sp>
    </p:spTree>
    <p:extLst>
      <p:ext uri="{BB962C8B-B14F-4D97-AF65-F5344CB8AC3E}">
        <p14:creationId xmlns:p14="http://schemas.microsoft.com/office/powerpoint/2010/main" val="841963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ADA139-E2A0-4902-98DB-9B7A36FAD798}" type="datetimeFigureOut">
              <a:rPr lang="en-US" smtClean="0"/>
              <a:t>6/2/2020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ED93918-6B41-472D-BAE2-D17CCC9C659B}" type="slidenum">
              <a:rPr lang="en-US" smtClean="0"/>
              <a:t>‹#›</a:t>
            </a:fld>
            <a:endParaRPr lang="en-US" dirty="0"/>
          </a:p>
        </p:txBody>
      </p:sp>
    </p:spTree>
    <p:extLst>
      <p:ext uri="{BB962C8B-B14F-4D97-AF65-F5344CB8AC3E}">
        <p14:creationId xmlns:p14="http://schemas.microsoft.com/office/powerpoint/2010/main" val="1624058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CADA139-E2A0-4902-98DB-9B7A36FAD798}" type="datetimeFigureOut">
              <a:rPr lang="en-US" smtClean="0"/>
              <a:t>6/2/2020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ED93918-6B41-472D-BAE2-D17CCC9C659B}" type="slidenum">
              <a:rPr lang="en-US" smtClean="0"/>
              <a:t>‹#›</a:t>
            </a:fld>
            <a:endParaRPr lang="en-US" dirty="0"/>
          </a:p>
        </p:txBody>
      </p:sp>
    </p:spTree>
    <p:extLst>
      <p:ext uri="{BB962C8B-B14F-4D97-AF65-F5344CB8AC3E}">
        <p14:creationId xmlns:p14="http://schemas.microsoft.com/office/powerpoint/2010/main" val="2981792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CADA139-E2A0-4902-98DB-9B7A36FAD798}" type="datetimeFigureOut">
              <a:rPr lang="en-US" smtClean="0"/>
              <a:t>6/2/2020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ED93918-6B41-472D-BAE2-D17CCC9C659B}" type="slidenum">
              <a:rPr lang="en-US" smtClean="0"/>
              <a:t>‹#›</a:t>
            </a:fld>
            <a:endParaRPr lang="en-US" dirty="0"/>
          </a:p>
        </p:txBody>
      </p:sp>
    </p:spTree>
    <p:extLst>
      <p:ext uri="{BB962C8B-B14F-4D97-AF65-F5344CB8AC3E}">
        <p14:creationId xmlns:p14="http://schemas.microsoft.com/office/powerpoint/2010/main" val="3554068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CADA139-E2A0-4902-98DB-9B7A36FAD798}" type="datetimeFigureOut">
              <a:rPr lang="en-US" smtClean="0"/>
              <a:t>6/2/2020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ED93918-6B41-472D-BAE2-D17CCC9C659B}" type="slidenum">
              <a:rPr lang="en-US" smtClean="0"/>
              <a:t>‹#›</a:t>
            </a:fld>
            <a:endParaRPr lang="en-US" dirty="0"/>
          </a:p>
        </p:txBody>
      </p:sp>
    </p:spTree>
    <p:extLst>
      <p:ext uri="{BB962C8B-B14F-4D97-AF65-F5344CB8AC3E}">
        <p14:creationId xmlns:p14="http://schemas.microsoft.com/office/powerpoint/2010/main" val="883060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ADA139-E2A0-4902-98DB-9B7A36FAD798}" type="datetimeFigureOut">
              <a:rPr lang="en-US" smtClean="0"/>
              <a:t>6/2/2020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ED93918-6B41-472D-BAE2-D17CCC9C659B}" type="slidenum">
              <a:rPr lang="en-US" smtClean="0"/>
              <a:t>‹#›</a:t>
            </a:fld>
            <a:endParaRPr lang="en-US" dirty="0"/>
          </a:p>
        </p:txBody>
      </p:sp>
    </p:spTree>
    <p:extLst>
      <p:ext uri="{BB962C8B-B14F-4D97-AF65-F5344CB8AC3E}">
        <p14:creationId xmlns:p14="http://schemas.microsoft.com/office/powerpoint/2010/main" val="737790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ADA139-E2A0-4902-98DB-9B7A36FAD798}" type="datetimeFigureOut">
              <a:rPr lang="en-US" smtClean="0"/>
              <a:t>6/2/2020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ED93918-6B41-472D-BAE2-D17CCC9C659B}" type="slidenum">
              <a:rPr lang="en-US" smtClean="0"/>
              <a:t>‹#›</a:t>
            </a:fld>
            <a:endParaRPr lang="en-US" dirty="0"/>
          </a:p>
        </p:txBody>
      </p:sp>
    </p:spTree>
    <p:extLst>
      <p:ext uri="{BB962C8B-B14F-4D97-AF65-F5344CB8AC3E}">
        <p14:creationId xmlns:p14="http://schemas.microsoft.com/office/powerpoint/2010/main" val="2671186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ADA139-E2A0-4902-98DB-9B7A36FAD798}" type="datetimeFigureOut">
              <a:rPr lang="en-US" smtClean="0"/>
              <a:t>6/2/2020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ED93918-6B41-472D-BAE2-D17CCC9C659B}" type="slidenum">
              <a:rPr lang="en-US" smtClean="0"/>
              <a:t>‹#›</a:t>
            </a:fld>
            <a:endParaRPr lang="en-US" dirty="0"/>
          </a:p>
        </p:txBody>
      </p:sp>
    </p:spTree>
    <p:extLst>
      <p:ext uri="{BB962C8B-B14F-4D97-AF65-F5344CB8AC3E}">
        <p14:creationId xmlns:p14="http://schemas.microsoft.com/office/powerpoint/2010/main" val="26949449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ADA139-E2A0-4902-98DB-9B7A36FAD798}" type="datetimeFigureOut">
              <a:rPr lang="en-US" smtClean="0"/>
              <a:t>6/2/2020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ED93918-6B41-472D-BAE2-D17CCC9C659B}" type="slidenum">
              <a:rPr lang="en-US" smtClean="0"/>
              <a:t>‹#›</a:t>
            </a:fld>
            <a:endParaRPr lang="en-US" dirty="0"/>
          </a:p>
        </p:txBody>
      </p:sp>
    </p:spTree>
    <p:extLst>
      <p:ext uri="{BB962C8B-B14F-4D97-AF65-F5344CB8AC3E}">
        <p14:creationId xmlns:p14="http://schemas.microsoft.com/office/powerpoint/2010/main" val="172957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ADA139-E2A0-4902-98DB-9B7A36FAD798}" type="datetimeFigureOut">
              <a:rPr lang="en-US" smtClean="0"/>
              <a:t>6/2/2020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ED93918-6B41-472D-BAE2-D17CCC9C659B}" type="slidenum">
              <a:rPr lang="en-US" smtClean="0"/>
              <a:t>‹#›</a:t>
            </a:fld>
            <a:endParaRPr lang="en-US" dirty="0"/>
          </a:p>
        </p:txBody>
      </p:sp>
    </p:spTree>
    <p:extLst>
      <p:ext uri="{BB962C8B-B14F-4D97-AF65-F5344CB8AC3E}">
        <p14:creationId xmlns:p14="http://schemas.microsoft.com/office/powerpoint/2010/main" val="33284527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ADA139-E2A0-4902-98DB-9B7A36FAD798}" type="datetimeFigureOut">
              <a:rPr lang="en-US" smtClean="0"/>
              <a:t>6/2/2020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D93918-6B41-472D-BAE2-D17CCC9C659B}" type="slidenum">
              <a:rPr lang="en-US" smtClean="0"/>
              <a:t>‹#›</a:t>
            </a:fld>
            <a:endParaRPr lang="en-US" dirty="0"/>
          </a:p>
        </p:txBody>
      </p:sp>
    </p:spTree>
    <p:extLst>
      <p:ext uri="{BB962C8B-B14F-4D97-AF65-F5344CB8AC3E}">
        <p14:creationId xmlns:p14="http://schemas.microsoft.com/office/powerpoint/2010/main" val="2985975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79DB208-C590-405E-9C2A-C1B7C883FA3F}"/>
              </a:ext>
            </a:extLst>
          </p:cNvPr>
          <p:cNvSpPr/>
          <p:nvPr/>
        </p:nvSpPr>
        <p:spPr>
          <a:xfrm>
            <a:off x="0" y="216673"/>
            <a:ext cx="9144000" cy="1143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itle 1">
            <a:extLst>
              <a:ext uri="{FF2B5EF4-FFF2-40B4-BE49-F238E27FC236}">
                <a16:creationId xmlns:a16="http://schemas.microsoft.com/office/drawing/2014/main" id="{5B15ED63-D5B7-414A-9198-6D6A64D5F768}"/>
              </a:ext>
            </a:extLst>
          </p:cNvPr>
          <p:cNvSpPr>
            <a:spLocks noGrp="1"/>
          </p:cNvSpPr>
          <p:nvPr>
            <p:ph type="title"/>
          </p:nvPr>
        </p:nvSpPr>
        <p:spPr>
          <a:xfrm>
            <a:off x="1524000" y="216673"/>
            <a:ext cx="7391400" cy="1143000"/>
          </a:xfrm>
        </p:spPr>
        <p:txBody>
          <a:bodyPr>
            <a:normAutofit/>
          </a:bodyPr>
          <a:lstStyle/>
          <a:p>
            <a:pPr algn="l"/>
            <a:r>
              <a:rPr lang="en-US" sz="2000" i="1" dirty="0"/>
              <a:t>Washington Business Week: Judging Need-to-Know Presentation</a:t>
            </a:r>
            <a:br>
              <a:rPr lang="en-US" sz="2000" dirty="0">
                <a:solidFill>
                  <a:schemeClr val="bg1"/>
                </a:solidFill>
              </a:rPr>
            </a:br>
            <a:r>
              <a:rPr lang="en-US" sz="2000" dirty="0">
                <a:solidFill>
                  <a:schemeClr val="bg1"/>
                </a:solidFill>
              </a:rPr>
              <a:t> </a:t>
            </a:r>
            <a:r>
              <a:rPr lang="en-US" dirty="0">
                <a:solidFill>
                  <a:schemeClr val="bg1"/>
                </a:solidFill>
              </a:rPr>
              <a:t>Thank  you Judges </a:t>
            </a:r>
          </a:p>
        </p:txBody>
      </p:sp>
      <p:pic>
        <p:nvPicPr>
          <p:cNvPr id="19" name="Picture 2" descr="Related image">
            <a:extLst>
              <a:ext uri="{FF2B5EF4-FFF2-40B4-BE49-F238E27FC236}">
                <a16:creationId xmlns:a16="http://schemas.microsoft.com/office/drawing/2014/main" id="{1AC6B577-A86D-4EB4-B516-A8FA0B08578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945" y="201686"/>
            <a:ext cx="1165225" cy="1157987"/>
          </a:xfrm>
          <a:prstGeom prst="ellipse">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52D856C-4188-4C81-8323-5F9C20423BA3}"/>
              </a:ext>
            </a:extLst>
          </p:cNvPr>
          <p:cNvSpPr txBox="1"/>
          <p:nvPr/>
        </p:nvSpPr>
        <p:spPr>
          <a:xfrm>
            <a:off x="0" y="1477045"/>
            <a:ext cx="9144000" cy="707886"/>
          </a:xfrm>
          <a:prstGeom prst="rect">
            <a:avLst/>
          </a:prstGeom>
          <a:noFill/>
        </p:spPr>
        <p:txBody>
          <a:bodyPr wrap="square" rtlCol="0">
            <a:spAutoFit/>
          </a:bodyPr>
          <a:lstStyle/>
          <a:p>
            <a:pPr lvl="2" algn="ctr"/>
            <a:r>
              <a:rPr lang="en-US" sz="2000" b="1" dirty="0"/>
              <a:t>Thank you for supporting the “Magic” of Washington Business Week.</a:t>
            </a:r>
          </a:p>
          <a:p>
            <a:pPr lvl="2" algn="ctr"/>
            <a:r>
              <a:rPr lang="en-US" sz="2000" b="1" i="1" dirty="0">
                <a:solidFill>
                  <a:srgbClr val="FF0000"/>
                </a:solidFill>
              </a:rPr>
              <a:t> </a:t>
            </a:r>
            <a:r>
              <a:rPr lang="en-US" sz="2000" b="1" dirty="0"/>
              <a:t>The entire week has been leading up to this moment for our students. </a:t>
            </a:r>
          </a:p>
        </p:txBody>
      </p:sp>
      <p:pic>
        <p:nvPicPr>
          <p:cNvPr id="11" name="Picture 10" descr="A person sitting in front of a window&#10;&#10;Description automatically generated">
            <a:extLst>
              <a:ext uri="{FF2B5EF4-FFF2-40B4-BE49-F238E27FC236}">
                <a16:creationId xmlns:a16="http://schemas.microsoft.com/office/drawing/2014/main" id="{FF698568-1EE5-4EBF-9BBC-D4F879BE38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42575"/>
            <a:ext cx="2931886" cy="2137652"/>
          </a:xfrm>
          <a:prstGeom prst="rect">
            <a:avLst/>
          </a:prstGeom>
          <a:effectLst>
            <a:softEdge rad="31750"/>
          </a:effectLst>
        </p:spPr>
      </p:pic>
      <p:pic>
        <p:nvPicPr>
          <p:cNvPr id="27" name="Picture 26" descr="A person standing in front of a computer&#10;&#10;Description automatically generated">
            <a:extLst>
              <a:ext uri="{FF2B5EF4-FFF2-40B4-BE49-F238E27FC236}">
                <a16:creationId xmlns:a16="http://schemas.microsoft.com/office/drawing/2014/main" id="{ABD95DB9-B01F-4A5D-8640-118A31F30D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21153" y="4909949"/>
            <a:ext cx="3077074" cy="1948052"/>
          </a:xfrm>
          <a:prstGeom prst="rect">
            <a:avLst/>
          </a:prstGeom>
          <a:effectLst>
            <a:softEdge rad="31750"/>
          </a:effectLst>
        </p:spPr>
      </p:pic>
      <p:pic>
        <p:nvPicPr>
          <p:cNvPr id="29" name="Picture 28" descr="A person looking at the camera&#10;&#10;Description automatically generated">
            <a:extLst>
              <a:ext uri="{FF2B5EF4-FFF2-40B4-BE49-F238E27FC236}">
                <a16:creationId xmlns:a16="http://schemas.microsoft.com/office/drawing/2014/main" id="{A4AFDD32-A1B7-4C29-8110-8271994908D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606" y="4470953"/>
            <a:ext cx="3206217" cy="2387047"/>
          </a:xfrm>
          <a:prstGeom prst="rect">
            <a:avLst/>
          </a:prstGeom>
          <a:effectLst>
            <a:softEdge rad="31750"/>
          </a:effectLst>
        </p:spPr>
      </p:pic>
      <p:pic>
        <p:nvPicPr>
          <p:cNvPr id="30" name="Picture 29" descr="A person sitting at a desk in front of a window&#10;&#10;Description automatically generated">
            <a:extLst>
              <a:ext uri="{FF2B5EF4-FFF2-40B4-BE49-F238E27FC236}">
                <a16:creationId xmlns:a16="http://schemas.microsoft.com/office/drawing/2014/main" id="{4BBF6D66-5825-434D-9E85-AD86A74BA32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24444"/>
          <a:stretch/>
        </p:blipFill>
        <p:spPr>
          <a:xfrm>
            <a:off x="6531372" y="2432584"/>
            <a:ext cx="2612628" cy="3050756"/>
          </a:xfrm>
          <a:prstGeom prst="rect">
            <a:avLst/>
          </a:prstGeom>
          <a:effectLst>
            <a:softEdge rad="31750"/>
          </a:effectLst>
        </p:spPr>
      </p:pic>
      <p:pic>
        <p:nvPicPr>
          <p:cNvPr id="32" name="Picture 31" descr="A person sitting at a table using a computer&#10;&#10;Description automatically generated">
            <a:extLst>
              <a:ext uri="{FF2B5EF4-FFF2-40B4-BE49-F238E27FC236}">
                <a16:creationId xmlns:a16="http://schemas.microsoft.com/office/drawing/2014/main" id="{1D0B73FD-5B3C-4FE6-8A43-88E0067B580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36451" y="2474785"/>
            <a:ext cx="1792949" cy="2540000"/>
          </a:xfrm>
          <a:prstGeom prst="rect">
            <a:avLst/>
          </a:prstGeom>
          <a:effectLst>
            <a:softEdge rad="31750"/>
          </a:effectLst>
        </p:spPr>
      </p:pic>
      <p:pic>
        <p:nvPicPr>
          <p:cNvPr id="34" name="Picture 33">
            <a:extLst>
              <a:ext uri="{FF2B5EF4-FFF2-40B4-BE49-F238E27FC236}">
                <a16:creationId xmlns:a16="http://schemas.microsoft.com/office/drawing/2014/main" id="{821903F3-5425-49DB-9556-1093234A999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22676" y="4528490"/>
            <a:ext cx="1747856" cy="1176172"/>
          </a:xfrm>
          <a:prstGeom prst="rect">
            <a:avLst/>
          </a:prstGeom>
          <a:effectLst>
            <a:softEdge rad="31750"/>
          </a:effectLst>
        </p:spPr>
      </p:pic>
      <p:pic>
        <p:nvPicPr>
          <p:cNvPr id="36" name="Picture 35">
            <a:extLst>
              <a:ext uri="{FF2B5EF4-FFF2-40B4-BE49-F238E27FC236}">
                <a16:creationId xmlns:a16="http://schemas.microsoft.com/office/drawing/2014/main" id="{7CA4EEE5-2765-4426-B9FE-E94F5F5ECD1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843174" y="2442575"/>
            <a:ext cx="2027358" cy="2177519"/>
          </a:xfrm>
          <a:prstGeom prst="rect">
            <a:avLst/>
          </a:prstGeom>
          <a:effectLst>
            <a:softEdge rad="31750"/>
          </a:effectLst>
        </p:spPr>
      </p:pic>
      <p:pic>
        <p:nvPicPr>
          <p:cNvPr id="38" name="Picture 37">
            <a:extLst>
              <a:ext uri="{FF2B5EF4-FFF2-40B4-BE49-F238E27FC236}">
                <a16:creationId xmlns:a16="http://schemas.microsoft.com/office/drawing/2014/main" id="{53D5E327-678F-4E3A-A27D-7CF894BCDAB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63501" y="5380955"/>
            <a:ext cx="2280499" cy="1477046"/>
          </a:xfrm>
          <a:prstGeom prst="rect">
            <a:avLst/>
          </a:prstGeom>
          <a:effectLst>
            <a:softEdge rad="31750"/>
          </a:effectLst>
        </p:spPr>
      </p:pic>
      <p:pic>
        <p:nvPicPr>
          <p:cNvPr id="40" name="Picture 39">
            <a:extLst>
              <a:ext uri="{FF2B5EF4-FFF2-40B4-BE49-F238E27FC236}">
                <a16:creationId xmlns:a16="http://schemas.microsoft.com/office/drawing/2014/main" id="{8F36E836-ACE5-44DE-8D11-90251B677701}"/>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t="11111"/>
          <a:stretch/>
        </p:blipFill>
        <p:spPr>
          <a:xfrm>
            <a:off x="3122676" y="5472383"/>
            <a:ext cx="1168266" cy="1385617"/>
          </a:xfrm>
          <a:prstGeom prst="rect">
            <a:avLst/>
          </a:prstGeom>
          <a:effectLst>
            <a:softEdge rad="31750"/>
          </a:effectLst>
        </p:spPr>
      </p:pic>
    </p:spTree>
    <p:extLst>
      <p:ext uri="{BB962C8B-B14F-4D97-AF65-F5344CB8AC3E}">
        <p14:creationId xmlns:p14="http://schemas.microsoft.com/office/powerpoint/2010/main" val="1289676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DB6AA0-3173-41A6-8799-5E82FF66B7F0}"/>
              </a:ext>
            </a:extLst>
          </p:cNvPr>
          <p:cNvSpPr>
            <a:spLocks noGrp="1"/>
          </p:cNvSpPr>
          <p:nvPr>
            <p:ph idx="1"/>
          </p:nvPr>
        </p:nvSpPr>
        <p:spPr>
          <a:xfrm>
            <a:off x="0" y="3416594"/>
            <a:ext cx="9144000" cy="5194006"/>
          </a:xfrm>
          <a:solidFill>
            <a:schemeClr val="bg1">
              <a:lumMod val="95000"/>
            </a:schemeClr>
          </a:solidFill>
        </p:spPr>
        <p:txBody>
          <a:bodyPr>
            <a:normAutofit/>
          </a:bodyPr>
          <a:lstStyle/>
          <a:p>
            <a:pPr lvl="1" indent="-342900">
              <a:buFont typeface="Arial" panose="020B0604020202020204" pitchFamily="34" charset="0"/>
              <a:buChar char="•"/>
            </a:pPr>
            <a:r>
              <a:rPr lang="en-US" sz="1700" b="1" dirty="0"/>
              <a:t>For the past three days, student companies have managed an existing fitness tracker business. They were tasked to be innovative and think outside the box on the product development, production, and the marketing. </a:t>
            </a:r>
          </a:p>
          <a:p>
            <a:pPr lvl="1" indent="-342900">
              <a:buFont typeface="Arial" panose="020B0604020202020204" pitchFamily="34" charset="0"/>
              <a:buChar char="•"/>
            </a:pPr>
            <a:r>
              <a:rPr lang="en-US" sz="1700" b="1" dirty="0"/>
              <a:t>They made quarterly decisions that impacted the company through WBW’s new software, WILE – Washington’s Innovative Learning Environment. They discussed and made decisions on: </a:t>
            </a:r>
          </a:p>
          <a:p>
            <a:pPr marL="400050" lvl="1" indent="0">
              <a:buNone/>
            </a:pPr>
            <a:endParaRPr lang="en-US" sz="1800" b="1" dirty="0"/>
          </a:p>
          <a:p>
            <a:pPr marL="400050" lvl="1" indent="0">
              <a:buNone/>
            </a:pPr>
            <a:r>
              <a:rPr lang="en-US" sz="1500" dirty="0"/>
              <a:t> Marketing	Production		Environmental	Human Resources	Security	Borrowing		Pricing		Quality Control	International Expansion		</a:t>
            </a:r>
            <a:r>
              <a:rPr lang="en-US" sz="2100" b="1" dirty="0"/>
              <a:t>	</a:t>
            </a:r>
            <a:endParaRPr lang="en-US" sz="1300" b="1" dirty="0"/>
          </a:p>
          <a:p>
            <a:pPr lvl="1" indent="-342900">
              <a:buFont typeface="Arial" panose="020B0604020202020204" pitchFamily="34" charset="0"/>
              <a:buChar char="•"/>
            </a:pPr>
            <a:r>
              <a:rPr lang="en-US" sz="1700" b="1" dirty="0"/>
              <a:t>Students were challenged to be creative when it comes to fitness trackers – not all of them are watches. We are excited to show you our student innovation. </a:t>
            </a:r>
          </a:p>
          <a:p>
            <a:pPr lvl="1" indent="-342900">
              <a:buFont typeface="Arial" panose="020B0604020202020204" pitchFamily="34" charset="0"/>
              <a:buChar char="•"/>
            </a:pPr>
            <a:r>
              <a:rPr lang="en-US" sz="1700" b="1" dirty="0"/>
              <a:t>Now, they are meeting with you, their shareholders, to report on performance and decisions made during 2 years of operations. </a:t>
            </a:r>
          </a:p>
          <a:p>
            <a:pPr marL="400050" lvl="1" indent="0">
              <a:buNone/>
            </a:pPr>
            <a:endParaRPr lang="en-US" sz="2100" b="1" dirty="0"/>
          </a:p>
          <a:p>
            <a:pPr marL="400050" lvl="1" indent="0">
              <a:buNone/>
            </a:pPr>
            <a:r>
              <a:rPr lang="en-US" sz="2100" b="1" dirty="0"/>
              <a:t> </a:t>
            </a:r>
            <a:endParaRPr lang="en-US" sz="1600" dirty="0"/>
          </a:p>
          <a:p>
            <a:pPr lvl="2">
              <a:buFontTx/>
              <a:buChar char="-"/>
            </a:pPr>
            <a:endParaRPr lang="en-US" sz="1200" dirty="0"/>
          </a:p>
        </p:txBody>
      </p:sp>
      <p:sp>
        <p:nvSpPr>
          <p:cNvPr id="17" name="Rectangle 16">
            <a:extLst>
              <a:ext uri="{FF2B5EF4-FFF2-40B4-BE49-F238E27FC236}">
                <a16:creationId xmlns:a16="http://schemas.microsoft.com/office/drawing/2014/main" id="{D79DB208-C590-405E-9C2A-C1B7C883FA3F}"/>
              </a:ext>
            </a:extLst>
          </p:cNvPr>
          <p:cNvSpPr/>
          <p:nvPr/>
        </p:nvSpPr>
        <p:spPr>
          <a:xfrm>
            <a:off x="0" y="216673"/>
            <a:ext cx="9144000" cy="1143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itle 1">
            <a:extLst>
              <a:ext uri="{FF2B5EF4-FFF2-40B4-BE49-F238E27FC236}">
                <a16:creationId xmlns:a16="http://schemas.microsoft.com/office/drawing/2014/main" id="{5B15ED63-D5B7-414A-9198-6D6A64D5F768}"/>
              </a:ext>
            </a:extLst>
          </p:cNvPr>
          <p:cNvSpPr>
            <a:spLocks noGrp="1"/>
          </p:cNvSpPr>
          <p:nvPr>
            <p:ph type="title"/>
          </p:nvPr>
        </p:nvSpPr>
        <p:spPr>
          <a:xfrm>
            <a:off x="1524000" y="216673"/>
            <a:ext cx="7391400" cy="1143000"/>
          </a:xfrm>
        </p:spPr>
        <p:txBody>
          <a:bodyPr>
            <a:normAutofit/>
          </a:bodyPr>
          <a:lstStyle/>
          <a:p>
            <a:pPr algn="l"/>
            <a:r>
              <a:rPr lang="en-US" sz="2000" i="1" dirty="0"/>
              <a:t>Washington Business Week: Judging Need-to-Know</a:t>
            </a:r>
            <a:br>
              <a:rPr lang="en-US" sz="2000" dirty="0">
                <a:solidFill>
                  <a:schemeClr val="bg1"/>
                </a:solidFill>
              </a:rPr>
            </a:br>
            <a:r>
              <a:rPr lang="en-US" sz="2000" dirty="0">
                <a:solidFill>
                  <a:schemeClr val="bg1"/>
                </a:solidFill>
              </a:rPr>
              <a:t> </a:t>
            </a:r>
            <a:r>
              <a:rPr lang="en-US" dirty="0">
                <a:solidFill>
                  <a:schemeClr val="bg1"/>
                </a:solidFill>
              </a:rPr>
              <a:t>Stockholders Presentation </a:t>
            </a:r>
          </a:p>
        </p:txBody>
      </p:sp>
      <p:pic>
        <p:nvPicPr>
          <p:cNvPr id="19" name="Picture 2" descr="Related image">
            <a:extLst>
              <a:ext uri="{FF2B5EF4-FFF2-40B4-BE49-F238E27FC236}">
                <a16:creationId xmlns:a16="http://schemas.microsoft.com/office/drawing/2014/main" id="{1AC6B577-A86D-4EB4-B516-A8FA0B08578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945" y="201686"/>
            <a:ext cx="1165225" cy="1157987"/>
          </a:xfrm>
          <a:prstGeom prst="ellipse">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2A290E55-E865-4591-995B-E082EA5C37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72496" y="1333237"/>
            <a:ext cx="2471504" cy="2083357"/>
          </a:xfrm>
          <a:prstGeom prst="rect">
            <a:avLst/>
          </a:prstGeom>
        </p:spPr>
      </p:pic>
      <p:pic>
        <p:nvPicPr>
          <p:cNvPr id="26" name="Picture 25">
            <a:extLst>
              <a:ext uri="{FF2B5EF4-FFF2-40B4-BE49-F238E27FC236}">
                <a16:creationId xmlns:a16="http://schemas.microsoft.com/office/drawing/2014/main" id="{D74929C5-F4D1-40AC-B47F-487797AE6D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359673"/>
            <a:ext cx="4034777" cy="2056921"/>
          </a:xfrm>
          <a:prstGeom prst="rect">
            <a:avLst/>
          </a:prstGeom>
        </p:spPr>
      </p:pic>
      <p:pic>
        <p:nvPicPr>
          <p:cNvPr id="28" name="Picture 27">
            <a:extLst>
              <a:ext uri="{FF2B5EF4-FFF2-40B4-BE49-F238E27FC236}">
                <a16:creationId xmlns:a16="http://schemas.microsoft.com/office/drawing/2014/main" id="{D2797A8F-A80D-43B1-AA43-C508D94843B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24558" y="1341772"/>
            <a:ext cx="2647938" cy="2074822"/>
          </a:xfrm>
          <a:prstGeom prst="rect">
            <a:avLst/>
          </a:prstGeom>
        </p:spPr>
      </p:pic>
    </p:spTree>
    <p:extLst>
      <p:ext uri="{BB962C8B-B14F-4D97-AF65-F5344CB8AC3E}">
        <p14:creationId xmlns:p14="http://schemas.microsoft.com/office/powerpoint/2010/main" val="3501638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DB6AA0-3173-41A6-8799-5E82FF66B7F0}"/>
              </a:ext>
            </a:extLst>
          </p:cNvPr>
          <p:cNvSpPr>
            <a:spLocks noGrp="1"/>
          </p:cNvSpPr>
          <p:nvPr>
            <p:ph idx="1"/>
          </p:nvPr>
        </p:nvSpPr>
        <p:spPr>
          <a:xfrm>
            <a:off x="0" y="3416594"/>
            <a:ext cx="9144000" cy="5194006"/>
          </a:xfrm>
          <a:solidFill>
            <a:schemeClr val="bg1">
              <a:lumMod val="95000"/>
            </a:schemeClr>
          </a:solidFill>
        </p:spPr>
        <p:txBody>
          <a:bodyPr>
            <a:normAutofit fontScale="62500" lnSpcReduction="20000"/>
          </a:bodyPr>
          <a:lstStyle/>
          <a:p>
            <a:pPr marL="0" indent="0">
              <a:buNone/>
            </a:pPr>
            <a:endParaRPr lang="en-US" sz="2000" b="1" i="1" dirty="0"/>
          </a:p>
          <a:p>
            <a:pPr marL="0" indent="0">
              <a:buNone/>
            </a:pPr>
            <a:r>
              <a:rPr lang="en-US" sz="3800" b="1" i="1" dirty="0"/>
              <a:t>Our students should be prepared to answer the following questions:</a:t>
            </a:r>
          </a:p>
          <a:p>
            <a:pPr marL="0" indent="0">
              <a:buNone/>
            </a:pPr>
            <a:endParaRPr lang="en-US" sz="2700" b="1" i="1" dirty="0"/>
          </a:p>
          <a:p>
            <a:pPr lvl="0"/>
            <a:r>
              <a:rPr lang="en-US" sz="2700" dirty="0"/>
              <a:t>How did you determine the pricing strategy of your product?</a:t>
            </a:r>
          </a:p>
          <a:p>
            <a:pPr lvl="0"/>
            <a:r>
              <a:rPr lang="en-US" sz="2700" dirty="0"/>
              <a:t>What changes, if any, did you make when you experienced lost sales? </a:t>
            </a:r>
          </a:p>
          <a:p>
            <a:pPr lvl="0"/>
            <a:r>
              <a:rPr lang="en-US" sz="2700" dirty="0"/>
              <a:t>What where the most challenging issues your company faced and why? </a:t>
            </a:r>
          </a:p>
          <a:p>
            <a:pPr lvl="0"/>
            <a:r>
              <a:rPr lang="en-US" sz="2700" dirty="0"/>
              <a:t>What factors (decisions) do you feel had the most effect on your public product perception?</a:t>
            </a:r>
          </a:p>
          <a:p>
            <a:pPr lvl="0"/>
            <a:r>
              <a:rPr lang="en-US" sz="2700" dirty="0"/>
              <a:t>Explain what you think was the driver for both poor and good performance in the various quarters? </a:t>
            </a:r>
          </a:p>
          <a:p>
            <a:pPr lvl="0"/>
            <a:r>
              <a:rPr lang="en-US" sz="2700" dirty="0"/>
              <a:t>How accurate were your predictions over the 8 quarters? How did you use that data and other information to try and improve your forecast in the following quarter?</a:t>
            </a:r>
          </a:p>
          <a:p>
            <a:pPr lvl="0"/>
            <a:r>
              <a:rPr lang="en-US" sz="2700" dirty="0"/>
              <a:t>Did you lay off anyone during the 8 quarters? How did you justify your decision?</a:t>
            </a:r>
          </a:p>
          <a:p>
            <a:pPr lvl="0"/>
            <a:r>
              <a:rPr lang="en-US" sz="2700" dirty="0"/>
              <a:t>Describe the different strengths of your management team.</a:t>
            </a:r>
          </a:p>
          <a:p>
            <a:pPr lvl="0"/>
            <a:r>
              <a:rPr lang="en-US" sz="2700" dirty="0"/>
              <a:t>What was the biggest learning point that your team experienced about managing a business from WILE? </a:t>
            </a:r>
          </a:p>
          <a:p>
            <a:pPr lvl="0"/>
            <a:r>
              <a:rPr lang="en-US" sz="2700" dirty="0"/>
              <a:t>If you could change one decision that you made during the WILE process what would it be and why would you change it? </a:t>
            </a:r>
          </a:p>
          <a:p>
            <a:pPr lvl="0"/>
            <a:r>
              <a:rPr lang="en-US" sz="2700" dirty="0"/>
              <a:t>What challenges did you face working as a remote team in this virtual learning environment?</a:t>
            </a:r>
          </a:p>
          <a:p>
            <a:pPr marL="0" indent="0">
              <a:buNone/>
            </a:pPr>
            <a:endParaRPr lang="en-US" sz="4400" dirty="0"/>
          </a:p>
        </p:txBody>
      </p:sp>
      <p:sp>
        <p:nvSpPr>
          <p:cNvPr id="17" name="Rectangle 16">
            <a:extLst>
              <a:ext uri="{FF2B5EF4-FFF2-40B4-BE49-F238E27FC236}">
                <a16:creationId xmlns:a16="http://schemas.microsoft.com/office/drawing/2014/main" id="{D79DB208-C590-405E-9C2A-C1B7C883FA3F}"/>
              </a:ext>
            </a:extLst>
          </p:cNvPr>
          <p:cNvSpPr/>
          <p:nvPr/>
        </p:nvSpPr>
        <p:spPr>
          <a:xfrm>
            <a:off x="0" y="216673"/>
            <a:ext cx="9144000" cy="1143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itle 1">
            <a:extLst>
              <a:ext uri="{FF2B5EF4-FFF2-40B4-BE49-F238E27FC236}">
                <a16:creationId xmlns:a16="http://schemas.microsoft.com/office/drawing/2014/main" id="{5B15ED63-D5B7-414A-9198-6D6A64D5F768}"/>
              </a:ext>
            </a:extLst>
          </p:cNvPr>
          <p:cNvSpPr>
            <a:spLocks noGrp="1"/>
          </p:cNvSpPr>
          <p:nvPr>
            <p:ph type="title"/>
          </p:nvPr>
        </p:nvSpPr>
        <p:spPr>
          <a:xfrm>
            <a:off x="1524000" y="216673"/>
            <a:ext cx="7391400" cy="1143000"/>
          </a:xfrm>
        </p:spPr>
        <p:txBody>
          <a:bodyPr>
            <a:normAutofit/>
          </a:bodyPr>
          <a:lstStyle/>
          <a:p>
            <a:pPr algn="l"/>
            <a:r>
              <a:rPr lang="en-US" sz="2000" i="1" dirty="0"/>
              <a:t>Washington Business Week: Judging Need-to-Know</a:t>
            </a:r>
            <a:br>
              <a:rPr lang="en-US" sz="2000" dirty="0">
                <a:solidFill>
                  <a:schemeClr val="bg1"/>
                </a:solidFill>
              </a:rPr>
            </a:br>
            <a:r>
              <a:rPr lang="en-US" sz="2000" dirty="0">
                <a:solidFill>
                  <a:schemeClr val="bg1"/>
                </a:solidFill>
              </a:rPr>
              <a:t> </a:t>
            </a:r>
            <a:r>
              <a:rPr lang="en-US" dirty="0">
                <a:solidFill>
                  <a:schemeClr val="bg1"/>
                </a:solidFill>
              </a:rPr>
              <a:t>Stockholders Presentation </a:t>
            </a:r>
          </a:p>
        </p:txBody>
      </p:sp>
      <p:pic>
        <p:nvPicPr>
          <p:cNvPr id="19" name="Picture 2" descr="Related image">
            <a:extLst>
              <a:ext uri="{FF2B5EF4-FFF2-40B4-BE49-F238E27FC236}">
                <a16:creationId xmlns:a16="http://schemas.microsoft.com/office/drawing/2014/main" id="{1AC6B577-A86D-4EB4-B516-A8FA0B08578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945" y="201686"/>
            <a:ext cx="1165225" cy="1157987"/>
          </a:xfrm>
          <a:prstGeom prst="ellipse">
            <a:avLst/>
          </a:prstGeom>
          <a:noFill/>
          <a:extLst>
            <a:ext uri="{909E8E84-426E-40DD-AFC4-6F175D3DCCD1}">
              <a14:hiddenFill xmlns:a14="http://schemas.microsoft.com/office/drawing/2010/main">
                <a:solidFill>
                  <a:srgbClr val="FFFFFF"/>
                </a:solidFill>
              </a14:hiddenFill>
            </a:ext>
          </a:extLst>
        </p:spPr>
      </p:pic>
      <p:pic>
        <p:nvPicPr>
          <p:cNvPr id="4" name="Picture 3" descr="A person standing in front of a brick building&#10;&#10;Description automatically generated">
            <a:extLst>
              <a:ext uri="{FF2B5EF4-FFF2-40B4-BE49-F238E27FC236}">
                <a16:creationId xmlns:a16="http://schemas.microsoft.com/office/drawing/2014/main" id="{79072B65-1128-4ABD-B487-E6E833E057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374660"/>
            <a:ext cx="1524000" cy="2041934"/>
          </a:xfrm>
          <a:prstGeom prst="rect">
            <a:avLst/>
          </a:prstGeom>
        </p:spPr>
      </p:pic>
      <p:pic>
        <p:nvPicPr>
          <p:cNvPr id="6" name="Picture 5" descr="A person sitting on a kitchen counter preparing food&#10;&#10;Description automatically generated">
            <a:extLst>
              <a:ext uri="{FF2B5EF4-FFF2-40B4-BE49-F238E27FC236}">
                <a16:creationId xmlns:a16="http://schemas.microsoft.com/office/drawing/2014/main" id="{19638691-D579-42E2-8ADF-AD4C7B52B1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0" y="1359673"/>
            <a:ext cx="2019300" cy="2056921"/>
          </a:xfrm>
          <a:prstGeom prst="rect">
            <a:avLst/>
          </a:prstGeom>
        </p:spPr>
      </p:pic>
      <p:pic>
        <p:nvPicPr>
          <p:cNvPr id="8" name="Picture 7" descr="A picture containing person, woman, holding, glasses&#10;&#10;Description automatically generated">
            <a:extLst>
              <a:ext uri="{FF2B5EF4-FFF2-40B4-BE49-F238E27FC236}">
                <a16:creationId xmlns:a16="http://schemas.microsoft.com/office/drawing/2014/main" id="{899E72C6-F9E2-4A59-AAAC-F2303BEF313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19973" y="1359673"/>
            <a:ext cx="2019300" cy="2056921"/>
          </a:xfrm>
          <a:prstGeom prst="rect">
            <a:avLst/>
          </a:prstGeom>
        </p:spPr>
      </p:pic>
      <p:pic>
        <p:nvPicPr>
          <p:cNvPr id="10" name="Picture 9" descr="A close up of text on a white background&#10;&#10;Description automatically generated">
            <a:extLst>
              <a:ext uri="{FF2B5EF4-FFF2-40B4-BE49-F238E27FC236}">
                <a16:creationId xmlns:a16="http://schemas.microsoft.com/office/drawing/2014/main" id="{E005E6FD-6FA6-41C5-A58A-7C7093A67FD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64418" y="1352180"/>
            <a:ext cx="1779581" cy="2056921"/>
          </a:xfrm>
          <a:prstGeom prst="rect">
            <a:avLst/>
          </a:prstGeom>
        </p:spPr>
      </p:pic>
      <p:pic>
        <p:nvPicPr>
          <p:cNvPr id="12" name="Picture 11">
            <a:extLst>
              <a:ext uri="{FF2B5EF4-FFF2-40B4-BE49-F238E27FC236}">
                <a16:creationId xmlns:a16="http://schemas.microsoft.com/office/drawing/2014/main" id="{8C9BE03B-E876-4D93-80AD-2A65C658BC0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07509" y="1382154"/>
            <a:ext cx="1856909" cy="2026947"/>
          </a:xfrm>
          <a:prstGeom prst="rect">
            <a:avLst/>
          </a:prstGeom>
        </p:spPr>
      </p:pic>
    </p:spTree>
    <p:extLst>
      <p:ext uri="{BB962C8B-B14F-4D97-AF65-F5344CB8AC3E}">
        <p14:creationId xmlns:p14="http://schemas.microsoft.com/office/powerpoint/2010/main" val="8571008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DB6AA0-3173-41A6-8799-5E82FF66B7F0}"/>
              </a:ext>
            </a:extLst>
          </p:cNvPr>
          <p:cNvSpPr>
            <a:spLocks noGrp="1"/>
          </p:cNvSpPr>
          <p:nvPr>
            <p:ph idx="1"/>
          </p:nvPr>
        </p:nvSpPr>
        <p:spPr>
          <a:xfrm>
            <a:off x="0" y="3416594"/>
            <a:ext cx="9144000" cy="5194006"/>
          </a:xfrm>
          <a:solidFill>
            <a:schemeClr val="bg1">
              <a:lumMod val="95000"/>
            </a:schemeClr>
          </a:solidFill>
        </p:spPr>
        <p:txBody>
          <a:bodyPr>
            <a:normAutofit/>
          </a:bodyPr>
          <a:lstStyle/>
          <a:p>
            <a:pPr marL="457200" lvl="1" indent="0" algn="ctr">
              <a:buNone/>
            </a:pPr>
            <a:r>
              <a:rPr lang="en-US" sz="4000" b="1" dirty="0">
                <a:solidFill>
                  <a:srgbClr val="0070C0"/>
                </a:solidFill>
              </a:rPr>
              <a:t>Judging Guidelines</a:t>
            </a:r>
          </a:p>
          <a:p>
            <a:pPr lvl="1">
              <a:buFontTx/>
              <a:buChar char="-"/>
            </a:pPr>
            <a:r>
              <a:rPr lang="en-US" sz="1500" dirty="0"/>
              <a:t>Familiarize yourself with the judging information – video, questions, and scorecard survey.  </a:t>
            </a:r>
          </a:p>
          <a:p>
            <a:pPr lvl="1">
              <a:buFontTx/>
              <a:buChar char="-"/>
            </a:pPr>
            <a:r>
              <a:rPr lang="en-US" sz="1500" dirty="0"/>
              <a:t>Please </a:t>
            </a:r>
            <a:r>
              <a:rPr lang="en-US" sz="1500" b="1" dirty="0"/>
              <a:t>limit questions </a:t>
            </a:r>
            <a:r>
              <a:rPr lang="en-US" sz="1500" dirty="0"/>
              <a:t>to those provided on the judging sheets. Work with fellow judges in your group to create a flow of question asking. </a:t>
            </a:r>
          </a:p>
          <a:p>
            <a:pPr lvl="1">
              <a:buFontTx/>
              <a:buChar char="-"/>
            </a:pPr>
            <a:r>
              <a:rPr lang="en-US" sz="1500" dirty="0"/>
              <a:t>Students will enter the judging zoom room where you and your fellow judges are virtually present. Students must maintain a high level of professionality when entering and exiting the virtual room. </a:t>
            </a:r>
          </a:p>
          <a:p>
            <a:pPr lvl="1">
              <a:buFontTx/>
              <a:buChar char="-"/>
            </a:pPr>
            <a:r>
              <a:rPr lang="en-US" sz="1500" dirty="0"/>
              <a:t>Please fill out the score card survey and submit them as soon as you finish judging all the presentations.  WBW has a tight turn around to an awards ceremony. We are awaiting your decisions on the winners so we can make certificates. </a:t>
            </a:r>
          </a:p>
          <a:p>
            <a:pPr lvl="1">
              <a:buFontTx/>
              <a:buChar char="-"/>
            </a:pPr>
            <a:r>
              <a:rPr lang="en-US" sz="1500" dirty="0"/>
              <a:t>Students have worked hard, and they are nervous. Please be positive when offering constructive criticism.  </a:t>
            </a:r>
          </a:p>
          <a:p>
            <a:pPr lvl="2">
              <a:buFontTx/>
              <a:buChar char="-"/>
            </a:pPr>
            <a:endParaRPr lang="en-US" sz="1200" dirty="0"/>
          </a:p>
        </p:txBody>
      </p:sp>
      <p:sp>
        <p:nvSpPr>
          <p:cNvPr id="17" name="Rectangle 16">
            <a:extLst>
              <a:ext uri="{FF2B5EF4-FFF2-40B4-BE49-F238E27FC236}">
                <a16:creationId xmlns:a16="http://schemas.microsoft.com/office/drawing/2014/main" id="{D79DB208-C590-405E-9C2A-C1B7C883FA3F}"/>
              </a:ext>
            </a:extLst>
          </p:cNvPr>
          <p:cNvSpPr/>
          <p:nvPr/>
        </p:nvSpPr>
        <p:spPr>
          <a:xfrm>
            <a:off x="0" y="216673"/>
            <a:ext cx="9144000" cy="1143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itle 1">
            <a:extLst>
              <a:ext uri="{FF2B5EF4-FFF2-40B4-BE49-F238E27FC236}">
                <a16:creationId xmlns:a16="http://schemas.microsoft.com/office/drawing/2014/main" id="{5B15ED63-D5B7-414A-9198-6D6A64D5F768}"/>
              </a:ext>
            </a:extLst>
          </p:cNvPr>
          <p:cNvSpPr>
            <a:spLocks noGrp="1"/>
          </p:cNvSpPr>
          <p:nvPr>
            <p:ph type="title"/>
          </p:nvPr>
        </p:nvSpPr>
        <p:spPr>
          <a:xfrm>
            <a:off x="1524000" y="216673"/>
            <a:ext cx="7391400" cy="1143000"/>
          </a:xfrm>
        </p:spPr>
        <p:txBody>
          <a:bodyPr>
            <a:normAutofit/>
          </a:bodyPr>
          <a:lstStyle/>
          <a:p>
            <a:pPr algn="l"/>
            <a:r>
              <a:rPr lang="en-US" sz="2000" i="1" dirty="0"/>
              <a:t>Washington Business Week: Judging Need-to-Know</a:t>
            </a:r>
            <a:br>
              <a:rPr lang="en-US" sz="2000" dirty="0">
                <a:solidFill>
                  <a:schemeClr val="bg1"/>
                </a:solidFill>
              </a:rPr>
            </a:br>
            <a:r>
              <a:rPr lang="en-US" sz="2000" dirty="0">
                <a:solidFill>
                  <a:schemeClr val="bg1"/>
                </a:solidFill>
              </a:rPr>
              <a:t> </a:t>
            </a:r>
            <a:r>
              <a:rPr lang="en-US" dirty="0">
                <a:solidFill>
                  <a:schemeClr val="bg1"/>
                </a:solidFill>
              </a:rPr>
              <a:t>Stockholders Presentation </a:t>
            </a:r>
          </a:p>
        </p:txBody>
      </p:sp>
      <p:pic>
        <p:nvPicPr>
          <p:cNvPr id="19" name="Picture 2" descr="Related image">
            <a:extLst>
              <a:ext uri="{FF2B5EF4-FFF2-40B4-BE49-F238E27FC236}">
                <a16:creationId xmlns:a16="http://schemas.microsoft.com/office/drawing/2014/main" id="{1AC6B577-A86D-4EB4-B516-A8FA0B08578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945" y="201686"/>
            <a:ext cx="1165225" cy="1157987"/>
          </a:xfrm>
          <a:prstGeom prst="ellipse">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17CAF88-EBEB-464C-89D2-178B0FA36C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4849" y="1359670"/>
            <a:ext cx="2314145" cy="2069327"/>
          </a:xfrm>
          <a:prstGeom prst="rect">
            <a:avLst/>
          </a:prstGeom>
        </p:spPr>
      </p:pic>
      <p:pic>
        <p:nvPicPr>
          <p:cNvPr id="6" name="Picture 5" descr="A picture containing person, toothbrush, holding&#10;&#10;Description automatically generated">
            <a:extLst>
              <a:ext uri="{FF2B5EF4-FFF2-40B4-BE49-F238E27FC236}">
                <a16:creationId xmlns:a16="http://schemas.microsoft.com/office/drawing/2014/main" id="{06F6407C-548A-467F-834A-8502FC47EE3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98995" y="1359670"/>
            <a:ext cx="1982349" cy="2069327"/>
          </a:xfrm>
          <a:prstGeom prst="rect">
            <a:avLst/>
          </a:prstGeom>
        </p:spPr>
      </p:pic>
      <p:pic>
        <p:nvPicPr>
          <p:cNvPr id="8" name="Picture 7">
            <a:extLst>
              <a:ext uri="{FF2B5EF4-FFF2-40B4-BE49-F238E27FC236}">
                <a16:creationId xmlns:a16="http://schemas.microsoft.com/office/drawing/2014/main" id="{886EDCE1-E5E7-426B-B998-037F595D90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81345" y="1359671"/>
            <a:ext cx="2562655" cy="2056923"/>
          </a:xfrm>
          <a:prstGeom prst="rect">
            <a:avLst/>
          </a:prstGeom>
        </p:spPr>
      </p:pic>
      <p:pic>
        <p:nvPicPr>
          <p:cNvPr id="13" name="Picture 12" descr="A person using a computer sitting on top of a table&#10;&#10;Description automatically generated">
            <a:extLst>
              <a:ext uri="{FF2B5EF4-FFF2-40B4-BE49-F238E27FC236}">
                <a16:creationId xmlns:a16="http://schemas.microsoft.com/office/drawing/2014/main" id="{79A490C0-EDC9-44CA-A224-4974F3A926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1359670"/>
            <a:ext cx="2285999" cy="2069327"/>
          </a:xfrm>
          <a:prstGeom prst="rect">
            <a:avLst/>
          </a:prstGeom>
        </p:spPr>
      </p:pic>
    </p:spTree>
    <p:extLst>
      <p:ext uri="{BB962C8B-B14F-4D97-AF65-F5344CB8AC3E}">
        <p14:creationId xmlns:p14="http://schemas.microsoft.com/office/powerpoint/2010/main" val="650666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1446648-C53A-49C2-8BE3-A2E7F5A3BA31}"/>
              </a:ext>
            </a:extLst>
          </p:cNvPr>
          <p:cNvSpPr/>
          <p:nvPr/>
        </p:nvSpPr>
        <p:spPr>
          <a:xfrm>
            <a:off x="0" y="216673"/>
            <a:ext cx="9144000" cy="1143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E9A4461-56A1-459B-8D18-C91155CAD17D}"/>
              </a:ext>
            </a:extLst>
          </p:cNvPr>
          <p:cNvSpPr>
            <a:spLocks noGrp="1"/>
          </p:cNvSpPr>
          <p:nvPr>
            <p:ph type="title"/>
          </p:nvPr>
        </p:nvSpPr>
        <p:spPr>
          <a:xfrm>
            <a:off x="1524000" y="216673"/>
            <a:ext cx="7391400" cy="1143000"/>
          </a:xfrm>
        </p:spPr>
        <p:txBody>
          <a:bodyPr>
            <a:normAutofit/>
          </a:bodyPr>
          <a:lstStyle/>
          <a:p>
            <a:pPr algn="l"/>
            <a:r>
              <a:rPr lang="en-US" sz="2000" i="1" dirty="0"/>
              <a:t>Washington Business Week: Judging Need-to-Know</a:t>
            </a:r>
            <a:br>
              <a:rPr lang="en-US" sz="2000" dirty="0">
                <a:solidFill>
                  <a:schemeClr val="bg1"/>
                </a:solidFill>
              </a:rPr>
            </a:br>
            <a:r>
              <a:rPr lang="en-US" sz="2000" dirty="0">
                <a:solidFill>
                  <a:schemeClr val="bg1"/>
                </a:solidFill>
              </a:rPr>
              <a:t> </a:t>
            </a:r>
            <a:r>
              <a:rPr lang="en-US" dirty="0">
                <a:solidFill>
                  <a:schemeClr val="bg1"/>
                </a:solidFill>
              </a:rPr>
              <a:t>Final Callouts  </a:t>
            </a:r>
          </a:p>
        </p:txBody>
      </p:sp>
      <p:sp>
        <p:nvSpPr>
          <p:cNvPr id="3" name="Content Placeholder 2">
            <a:extLst>
              <a:ext uri="{FF2B5EF4-FFF2-40B4-BE49-F238E27FC236}">
                <a16:creationId xmlns:a16="http://schemas.microsoft.com/office/drawing/2014/main" id="{81DB6AA0-3173-41A6-8799-5E82FF66B7F0}"/>
              </a:ext>
            </a:extLst>
          </p:cNvPr>
          <p:cNvSpPr>
            <a:spLocks noGrp="1"/>
          </p:cNvSpPr>
          <p:nvPr>
            <p:ph idx="1"/>
          </p:nvPr>
        </p:nvSpPr>
        <p:spPr>
          <a:xfrm>
            <a:off x="0" y="1676399"/>
            <a:ext cx="9144000" cy="5181601"/>
          </a:xfrm>
          <a:solidFill>
            <a:schemeClr val="bg1">
              <a:lumMod val="95000"/>
            </a:schemeClr>
          </a:solidFill>
        </p:spPr>
        <p:txBody>
          <a:bodyPr>
            <a:normAutofit/>
          </a:bodyPr>
          <a:lstStyle/>
          <a:p>
            <a:pPr marL="400050" lvl="1" indent="0">
              <a:buNone/>
            </a:pPr>
            <a:endParaRPr lang="en-US" sz="1800" b="1" dirty="0"/>
          </a:p>
          <a:p>
            <a:pPr marL="685800" lvl="1">
              <a:buFontTx/>
              <a:buChar char="-"/>
            </a:pPr>
            <a:r>
              <a:rPr lang="en-US" sz="1800" dirty="0"/>
              <a:t>Students are asked to dress professionally for presentations. Please keep in mind that this means different things to different students. </a:t>
            </a:r>
          </a:p>
          <a:p>
            <a:pPr marL="685800" lvl="1">
              <a:buFontTx/>
              <a:buChar char="-"/>
            </a:pPr>
            <a:r>
              <a:rPr lang="en-US" sz="1800" dirty="0"/>
              <a:t>Take notes in the margins during presentations so you are better able to go back and adjust scores after you have seen all presentations and are better able to compare teams. </a:t>
            </a:r>
          </a:p>
          <a:p>
            <a:pPr marL="685800" lvl="1">
              <a:buFontTx/>
              <a:buChar char="-"/>
            </a:pPr>
            <a:r>
              <a:rPr lang="en-US" sz="1800" dirty="0"/>
              <a:t>Please stick to the questions provided as they focus on what is expected from all groups. Different groups may have deeper knowledge in one area, or another based on their Company Advisor. Functional expertise may not be consistent from one group to the next. </a:t>
            </a:r>
          </a:p>
          <a:p>
            <a:pPr marL="685800" lvl="1">
              <a:buFontTx/>
              <a:buChar char="-"/>
            </a:pPr>
            <a:r>
              <a:rPr lang="en-US" sz="1800" dirty="0"/>
              <a:t>Please make sure to fill out the scorecard surveys and return them ASAP. </a:t>
            </a:r>
          </a:p>
          <a:p>
            <a:pPr marL="685800" lvl="1">
              <a:buFontTx/>
              <a:buChar char="-"/>
            </a:pPr>
            <a:r>
              <a:rPr lang="en-US" sz="1800" dirty="0"/>
              <a:t>Interested in leading a team of students? You too, can be part of a student team’s journey.  There are opportunities this year in June, July, and August or in-person next year on campuses throughout Washington. </a:t>
            </a:r>
          </a:p>
          <a:p>
            <a:pPr marL="400050" lvl="1" indent="0">
              <a:buNone/>
            </a:pPr>
            <a:endParaRPr lang="en-US" sz="1800" b="1" dirty="0"/>
          </a:p>
        </p:txBody>
      </p:sp>
      <p:pic>
        <p:nvPicPr>
          <p:cNvPr id="1026" name="Picture 2" descr="Related image">
            <a:extLst>
              <a:ext uri="{FF2B5EF4-FFF2-40B4-BE49-F238E27FC236}">
                <a16:creationId xmlns:a16="http://schemas.microsoft.com/office/drawing/2014/main" id="{5C1B7233-6873-457D-B127-1651B0F74C4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945" y="201686"/>
            <a:ext cx="1165225" cy="1157987"/>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9127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1446648-C53A-49C2-8BE3-A2E7F5A3BA31}"/>
              </a:ext>
            </a:extLst>
          </p:cNvPr>
          <p:cNvSpPr/>
          <p:nvPr/>
        </p:nvSpPr>
        <p:spPr>
          <a:xfrm>
            <a:off x="0" y="216673"/>
            <a:ext cx="9144000" cy="1143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Related image">
            <a:extLst>
              <a:ext uri="{FF2B5EF4-FFF2-40B4-BE49-F238E27FC236}">
                <a16:creationId xmlns:a16="http://schemas.microsoft.com/office/drawing/2014/main" id="{5C1B7233-6873-457D-B127-1651B0F74C4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4051" y="5483340"/>
            <a:ext cx="1165225" cy="1157987"/>
          </a:xfrm>
          <a:prstGeom prst="ellipse">
            <a:avLst/>
          </a:prstGeom>
          <a:noFill/>
          <a:extLst>
            <a:ext uri="{909E8E84-426E-40DD-AFC4-6F175D3DCCD1}">
              <a14:hiddenFill xmlns:a14="http://schemas.microsoft.com/office/drawing/2010/main">
                <a:solidFill>
                  <a:srgbClr val="FFFFFF"/>
                </a:solidFill>
              </a14:hiddenFill>
            </a:ext>
          </a:extLst>
        </p:spPr>
      </p:pic>
      <p:sp>
        <p:nvSpPr>
          <p:cNvPr id="2" name="Content Placeholder 1">
            <a:extLst>
              <a:ext uri="{FF2B5EF4-FFF2-40B4-BE49-F238E27FC236}">
                <a16:creationId xmlns:a16="http://schemas.microsoft.com/office/drawing/2014/main" id="{708D0DE8-3E72-4CB3-A3D9-CA6DE7F77ACF}"/>
              </a:ext>
            </a:extLst>
          </p:cNvPr>
          <p:cNvSpPr>
            <a:spLocks noGrp="1"/>
          </p:cNvSpPr>
          <p:nvPr>
            <p:ph idx="1"/>
          </p:nvPr>
        </p:nvSpPr>
        <p:spPr>
          <a:xfrm>
            <a:off x="457200" y="1600200"/>
            <a:ext cx="8382000" cy="4952999"/>
          </a:xfrm>
        </p:spPr>
        <p:txBody>
          <a:bodyPr>
            <a:normAutofit/>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endParaRPr lang="en-US" dirty="0"/>
          </a:p>
          <a:p>
            <a:pPr marL="0" indent="0" algn="ctr">
              <a:buNone/>
            </a:pPr>
            <a:r>
              <a:rPr lang="en-US"/>
              <a:t>Thank You</a:t>
            </a:r>
            <a:r>
              <a:rPr lang="en-US" dirty="0"/>
              <a:t>!</a:t>
            </a:r>
          </a:p>
          <a:p>
            <a:pPr marL="0" indent="0">
              <a:buNone/>
            </a:pPr>
            <a:endParaRPr lang="en-US" dirty="0"/>
          </a:p>
        </p:txBody>
      </p:sp>
      <p:pic>
        <p:nvPicPr>
          <p:cNvPr id="9" name="Picture 7" descr="A group of people standing in front of a building&#10;&#10;Description generated with very high confidence">
            <a:extLst>
              <a:ext uri="{FF2B5EF4-FFF2-40B4-BE49-F238E27FC236}">
                <a16:creationId xmlns:a16="http://schemas.microsoft.com/office/drawing/2014/main" id="{124C98FB-16AA-47C4-9CD0-F06119C7C1C5}"/>
              </a:ext>
            </a:extLst>
          </p:cNvPr>
          <p:cNvPicPr>
            <a:picLocks noChangeAspect="1"/>
          </p:cNvPicPr>
          <p:nvPr/>
        </p:nvPicPr>
        <p:blipFill>
          <a:blip r:embed="rId4"/>
          <a:stretch>
            <a:fillRect/>
          </a:stretch>
        </p:blipFill>
        <p:spPr>
          <a:xfrm>
            <a:off x="3124200" y="399775"/>
            <a:ext cx="5788470" cy="3887918"/>
          </a:xfrm>
          <a:prstGeom prst="rect">
            <a:avLst/>
          </a:prstGeom>
          <a:solidFill>
            <a:srgbClr val="FFFFFF">
              <a:shade val="85000"/>
            </a:srgbClr>
          </a:solidFill>
          <a:ln w="88900" cap="sq">
            <a:solidFill>
              <a:schemeClr val="accent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677952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01C283A394A884085092276686B685F" ma:contentTypeVersion="12" ma:contentTypeDescription="Create a new document." ma:contentTypeScope="" ma:versionID="07a84a295d3798c8d53114b39d2b4418">
  <xsd:schema xmlns:xsd="http://www.w3.org/2001/XMLSchema" xmlns:xs="http://www.w3.org/2001/XMLSchema" xmlns:p="http://schemas.microsoft.com/office/2006/metadata/properties" xmlns:ns2="d80007f9-54ee-4542-ad80-31546418b04f" xmlns:ns3="e788f738-2496-44dc-9a88-bb7dfefb8e20" targetNamespace="http://schemas.microsoft.com/office/2006/metadata/properties" ma:root="true" ma:fieldsID="0c269f9f54fef878ebbc4c6f3b76156b" ns2:_="" ns3:_="">
    <xsd:import namespace="d80007f9-54ee-4542-ad80-31546418b04f"/>
    <xsd:import namespace="e788f738-2496-44dc-9a88-bb7dfefb8e2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0007f9-54ee-4542-ad80-31546418b0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788f738-2496-44dc-9a88-bb7dfefb8e2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B0DD3FF-160D-4760-B5CF-CE326CE3FC91}">
  <ds:schemaRefs>
    <ds:schemaRef ds:uri="http://schemas.microsoft.com/office/2006/documentManagement/types"/>
    <ds:schemaRef ds:uri="http://purl.org/dc/terms/"/>
    <ds:schemaRef ds:uri="http://schemas.openxmlformats.org/package/2006/metadata/core-properties"/>
    <ds:schemaRef ds:uri="d80007f9-54ee-4542-ad80-31546418b04f"/>
    <ds:schemaRef ds:uri="http://purl.org/dc/dcmitype/"/>
    <ds:schemaRef ds:uri="http://schemas.microsoft.com/office/infopath/2007/PartnerControls"/>
    <ds:schemaRef ds:uri="http://purl.org/dc/elements/1.1/"/>
    <ds:schemaRef ds:uri="e788f738-2496-44dc-9a88-bb7dfefb8e20"/>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544E26B8-B3EE-4E0B-AA12-CF4C70D4E9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80007f9-54ee-4542-ad80-31546418b04f"/>
    <ds:schemaRef ds:uri="e788f738-2496-44dc-9a88-bb7dfefb8e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53028F1-708A-44DD-9D7F-D18BAA6CD0C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1620</TotalTime>
  <Words>624</Words>
  <Application>Microsoft Office PowerPoint</Application>
  <PresentationFormat>On-screen Show (4:3)</PresentationFormat>
  <Paragraphs>49</Paragraphs>
  <Slides>6</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Washington Business Week: Judging Need-to-Know Presentation  Thank  you Judges </vt:lpstr>
      <vt:lpstr>Washington Business Week: Judging Need-to-Know  Stockholders Presentation </vt:lpstr>
      <vt:lpstr>Washington Business Week: Judging Need-to-Know  Stockholders Presentation </vt:lpstr>
      <vt:lpstr>Washington Business Week: Judging Need-to-Know  Stockholders Presentation </vt:lpstr>
      <vt:lpstr>Washington Business Week: Judging Need-to-Know  Final Callouts  </vt:lpstr>
      <vt:lpstr>PowerPoint Presentation</vt:lpstr>
    </vt:vector>
  </TitlesOfParts>
  <Company>Starbucks Coffee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Alyssa Norwood</dc:creator>
  <cp:lastModifiedBy>Andrea Keikkala</cp:lastModifiedBy>
  <cp:revision>60</cp:revision>
  <dcterms:created xsi:type="dcterms:W3CDTF">2014-03-25T21:09:12Z</dcterms:created>
  <dcterms:modified xsi:type="dcterms:W3CDTF">2020-06-02T21:29:42Z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0x010100D01C283A394A884085092276686B685F</vt:lpwstr>
  </property>
</Properties>
</file>